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00" r:id="rId4"/>
  </p:sldMasterIdLst>
  <p:notesMasterIdLst>
    <p:notesMasterId r:id="rId85"/>
  </p:notesMasterIdLst>
  <p:sldIdLst>
    <p:sldId id="256" r:id="rId5"/>
    <p:sldId id="257" r:id="rId6"/>
    <p:sldId id="258" r:id="rId7"/>
    <p:sldId id="320" r:id="rId8"/>
    <p:sldId id="259" r:id="rId9"/>
    <p:sldId id="341" r:id="rId10"/>
    <p:sldId id="342" r:id="rId11"/>
    <p:sldId id="343" r:id="rId12"/>
    <p:sldId id="344" r:id="rId13"/>
    <p:sldId id="345" r:id="rId14"/>
    <p:sldId id="260" r:id="rId15"/>
    <p:sldId id="272" r:id="rId16"/>
    <p:sldId id="261" r:id="rId17"/>
    <p:sldId id="262" r:id="rId18"/>
    <p:sldId id="269" r:id="rId19"/>
    <p:sldId id="326" r:id="rId20"/>
    <p:sldId id="270" r:id="rId21"/>
    <p:sldId id="271" r:id="rId22"/>
    <p:sldId id="346" r:id="rId23"/>
    <p:sldId id="273" r:id="rId24"/>
    <p:sldId id="274" r:id="rId25"/>
    <p:sldId id="364" r:id="rId26"/>
    <p:sldId id="365" r:id="rId27"/>
    <p:sldId id="367" r:id="rId28"/>
    <p:sldId id="370" r:id="rId29"/>
    <p:sldId id="369" r:id="rId30"/>
    <p:sldId id="368" r:id="rId31"/>
    <p:sldId id="366" r:id="rId32"/>
    <p:sldId id="362" r:id="rId33"/>
    <p:sldId id="275" r:id="rId34"/>
    <p:sldId id="263" r:id="rId35"/>
    <p:sldId id="264" r:id="rId36"/>
    <p:sldId id="265" r:id="rId37"/>
    <p:sldId id="266" r:id="rId38"/>
    <p:sldId id="267" r:id="rId39"/>
    <p:sldId id="268" r:id="rId40"/>
    <p:sldId id="347" r:id="rId41"/>
    <p:sldId id="340" r:id="rId42"/>
    <p:sldId id="276" r:id="rId43"/>
    <p:sldId id="277" r:id="rId44"/>
    <p:sldId id="309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27" r:id="rId58"/>
    <p:sldId id="322" r:id="rId59"/>
    <p:sldId id="321" r:id="rId60"/>
    <p:sldId id="323" r:id="rId61"/>
    <p:sldId id="310" r:id="rId62"/>
    <p:sldId id="318" r:id="rId63"/>
    <p:sldId id="319" r:id="rId64"/>
    <p:sldId id="348" r:id="rId65"/>
    <p:sldId id="349" r:id="rId66"/>
    <p:sldId id="350" r:id="rId67"/>
    <p:sldId id="351" r:id="rId68"/>
    <p:sldId id="352" r:id="rId69"/>
    <p:sldId id="353" r:id="rId70"/>
    <p:sldId id="312" r:id="rId71"/>
    <p:sldId id="354" r:id="rId72"/>
    <p:sldId id="355" r:id="rId73"/>
    <p:sldId id="356" r:id="rId74"/>
    <p:sldId id="314" r:id="rId75"/>
    <p:sldId id="313" r:id="rId76"/>
    <p:sldId id="357" r:id="rId77"/>
    <p:sldId id="316" r:id="rId78"/>
    <p:sldId id="317" r:id="rId79"/>
    <p:sldId id="359" r:id="rId80"/>
    <p:sldId id="358" r:id="rId81"/>
    <p:sldId id="315" r:id="rId82"/>
    <p:sldId id="360" r:id="rId83"/>
    <p:sldId id="27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935"/>
  </p:normalViewPr>
  <p:slideViewPr>
    <p:cSldViewPr snapToGrid="0">
      <p:cViewPr varScale="1">
        <p:scale>
          <a:sx n="114" d="100"/>
          <a:sy n="114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Click to move the slide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12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0E5DA7D-0996-4442-ABAD-4C69CAD2A49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28CE70-3D65-425F-9001-3A41374CB2A4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1D1E-18CF-8B66-2C09-22100888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3AC463D-9BBA-F425-FB70-022FFBC68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467D79CD-DC70-2051-C91F-5C2CE774BC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CCEDA1AE-C461-4F3B-0D9F-091659F71B5A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390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A2BE33-CEF9-4E26-ACE4-E8A766A1724F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1C7813-A72C-4E31-8EF7-1EE5FFB8E73C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571393-7F3C-4BB2-A13A-63E46468EA10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AA1B38-6C9C-48A7-AA35-3B48D3CDFE7C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2F35-59BA-47CB-FB9A-EC1A97FC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>
            <a:extLst>
              <a:ext uri="{FF2B5EF4-FFF2-40B4-BE49-F238E27FC236}">
                <a16:creationId xmlns:a16="http://schemas.microsoft.com/office/drawing/2014/main" id="{CFCF198C-7DFB-4F6F-8166-ED77034E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>
            <a:extLst>
              <a:ext uri="{FF2B5EF4-FFF2-40B4-BE49-F238E27FC236}">
                <a16:creationId xmlns:a16="http://schemas.microsoft.com/office/drawing/2014/main" id="{3939CF6F-21A2-2BD0-27A1-90F6F8925E0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>
            <a:extLst>
              <a:ext uri="{FF2B5EF4-FFF2-40B4-BE49-F238E27FC236}">
                <a16:creationId xmlns:a16="http://schemas.microsoft.com/office/drawing/2014/main" id="{CA8F36FB-1D24-A0B6-6958-E1FA61F65442}"/>
              </a:ext>
            </a:extLst>
          </p:cNvPr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442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EF6D33-F4D0-4BBF-B41E-3B640B4E329F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A44DC9-E62D-4FFF-B6AB-46DC3DEDF6A0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52257C-61F0-4B8F-A258-C17DAC0843EF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5009BB-0505-4F2F-904E-2CF0D41739AE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499BE-3F14-4B83-AABD-B6EF651A995E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FEC843-E80B-4BD8-811A-C3EAFA80F082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C45069-FC7A-4E21-824C-AD7D202123A3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7EFD89-D619-4632-AFB3-1A10EF184ABD}" type="slidenum">
              <a:rPr lang="en-US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5B962E-94E6-4DBD-B7A9-67376CBD8BA8}" type="slidenum">
              <a:rPr lang="en-US" sz="1200" b="0" strike="noStrike" spc="-1">
                <a:latin typeface="Times New Roman"/>
              </a:rPr>
              <a:t>80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E93C-1FC7-F980-0C3D-D0C382C0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>
            <a:extLst>
              <a:ext uri="{FF2B5EF4-FFF2-40B4-BE49-F238E27FC236}">
                <a16:creationId xmlns:a16="http://schemas.microsoft.com/office/drawing/2014/main" id="{F8E75E92-E8AB-49E7-D28A-E14149698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>
            <a:extLst>
              <a:ext uri="{FF2B5EF4-FFF2-40B4-BE49-F238E27FC236}">
                <a16:creationId xmlns:a16="http://schemas.microsoft.com/office/drawing/2014/main" id="{FA78523C-B1C5-3637-7FE3-1122EC85C5B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>
            <a:extLst>
              <a:ext uri="{FF2B5EF4-FFF2-40B4-BE49-F238E27FC236}">
                <a16:creationId xmlns:a16="http://schemas.microsoft.com/office/drawing/2014/main" id="{DF0FF322-EF24-DC4B-A4AB-921666D0C184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02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DC1E-99C5-FCAA-1B8E-70D385B5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09DC863-6346-3201-1B93-6339677A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1758599-C3D9-0B7F-B746-760741E40E3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896AB2EA-8E3A-2337-B63E-B5C87130F635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43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839F-EA0A-87A4-7110-D7930198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18C9368-B0F6-30CC-1682-D10E7022F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CF920AB-4D0D-F1A2-549A-9994AD198A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F7A1CE95-5E21-876D-AC2E-855E82D1ABAE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93294-A054-C2EF-DCEB-95393A31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49EDF88-999B-F777-127D-53F34DF65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7453032E-37BF-1839-7AC9-790ACB14AA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659CDB4F-A4FF-60EE-342B-6D1E34C9C11F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103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42CE-4176-3DB8-E602-FCF1F062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1B9657DD-D8F0-421A-D4E3-CC35A719A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A72881B1-F8B3-034F-66BF-9916384B5C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BECCCEE5-FAAE-AF64-A121-D8D98C596FFC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42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19F1B1A-B755-46EB-8FA9-098D3AA037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2DC3B0-CDBF-42CA-A143-A8F9BD306A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4A75252-8C23-435A-8311-775070CEDA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EF5E2A1-E42D-4211-981E-3B36AFB165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6248B06-440E-42D0-9C68-D0923F7093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44C7427-8295-4438-8F75-DE0B56BB8B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0E2FEA0-4DBD-4D77-B6C6-662BCCB753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64D15BD-8FFC-4153-8E10-D8D6534077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FE6D3F-011E-4C33-8C8E-9D55A11CE0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A899655-A5EB-4EDE-BD3D-3AF0B0B18B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A9B5397-ED65-47B3-B73C-D9293C30FB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A3A1649-204F-487D-99F9-1A17C3F72C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51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8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09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782D-5035-9B46-A1CA-7BE8D3DA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8086-EAE4-B94A-98E3-5B52E289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DCCAF-C06F-7E49-B8CB-B921639A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A81D-1888-BA40-8F0B-AD0D59926C0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92623-EB40-084E-A3B0-8E72DF74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54A55-684F-9344-9394-04D82250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EAB4-0CA1-7746-97CB-2D78F5C02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86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75D9869-90FD-4869-BF74-82AB53E557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0E60CF-CBDA-4679-A9A3-A68DC0C06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80C419-DD6B-416C-8809-FE4D2FCB5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E7D9834-C022-4728-8575-4AAEF5EF42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0F8E73-9774-4E61-A6FD-6F28B410BE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A17085-E3D0-4EF6-838D-769019EAD4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E0FC39-804D-4B63-B2FC-F4F4AE4105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1A319C-1C17-4C49-A01D-2AF8C1CFF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B2A8681-6BCF-4819-AE5B-0D3C2D87F1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FE932B-037A-4A99-A66F-0CA3780F4E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D7DC02-3A3D-412E-B86A-93A0FB5F35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931E6E5-8028-4343-902C-DBDB008B3C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41840" y="3329640"/>
            <a:ext cx="4941360" cy="320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4" name="Graphic 7"/>
          <p:cNvPicPr/>
          <p:nvPr/>
        </p:nvPicPr>
        <p:blipFill>
          <a:blip r:embed="rId14"/>
          <a:srcRect l="9358" t="23650"/>
          <a:stretch/>
        </p:blipFill>
        <p:spPr>
          <a:xfrm>
            <a:off x="0" y="0"/>
            <a:ext cx="9487800" cy="50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49">
                <a:solidFill>
                  <a:srgbClr val="000000"/>
                </a:solidFill>
                <a:latin typeface="Tenorite"/>
              </a:rPr>
              <a:t>Click to add content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56700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859680" lvl="3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1143000" lvl="4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85" name="Group 8"/>
          <p:cNvGrpSpPr/>
          <p:nvPr/>
        </p:nvGrpSpPr>
        <p:grpSpPr>
          <a:xfrm>
            <a:off x="9096120" y="-25200"/>
            <a:ext cx="3095640" cy="6883200"/>
            <a:chOff x="9096120" y="-25200"/>
            <a:chExt cx="3095640" cy="6883200"/>
          </a:xfrm>
        </p:grpSpPr>
        <p:sp>
          <p:nvSpPr>
            <p:cNvPr id="86" name="Straight Connector 9"/>
            <p:cNvSpPr/>
            <p:nvPr/>
          </p:nvSpPr>
          <p:spPr>
            <a:xfrm>
              <a:off x="9096120" y="1496880"/>
              <a:ext cx="309564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Straight Connector 10"/>
            <p:cNvSpPr/>
            <p:nvPr/>
          </p:nvSpPr>
          <p:spPr>
            <a:xfrm flipH="1">
              <a:off x="9381600" y="-25200"/>
              <a:ext cx="2810160" cy="68832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" name="Straight Connector 11"/>
          <p:cNvSpPr/>
          <p:nvPr/>
        </p:nvSpPr>
        <p:spPr>
          <a:xfrm flipV="1">
            <a:off x="0" y="-25200"/>
            <a:ext cx="1210320" cy="2047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ftr" idx="3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 idx="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3774D-E073-4AAB-9FCB-6FFA6F16EFFB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3" r:id="rId13"/>
    <p:sldLayoutId id="2147483714" r:id="rId14"/>
    <p:sldLayoutId id="2147483715" r:id="rId15"/>
    <p:sldLayoutId id="214748371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28" name="Graphic 3"/>
          <p:cNvPicPr/>
          <p:nvPr/>
        </p:nvPicPr>
        <p:blipFill>
          <a:blip r:embed="rId14"/>
          <a:stretch/>
        </p:blipFill>
        <p:spPr>
          <a:xfrm>
            <a:off x="0" y="828720"/>
            <a:ext cx="5876640" cy="5200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67" name="Graphic 5"/>
          <p:cNvPicPr/>
          <p:nvPr/>
        </p:nvPicPr>
        <p:blipFill>
          <a:blip r:embed="rId14"/>
          <a:stretch/>
        </p:blipFill>
        <p:spPr>
          <a:xfrm>
            <a:off x="0" y="0"/>
            <a:ext cx="3176640" cy="68576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2"/>
          <p:cNvSpPr>
            <a:spLocks noGrp="1"/>
          </p:cNvSpPr>
          <p:nvPr>
            <p:ph type="ftr" idx="5"/>
          </p:nvPr>
        </p:nvSpPr>
        <p:spPr>
          <a:xfrm>
            <a:off x="4267080" y="6356520"/>
            <a:ext cx="41792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6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119D40-6128-4B79-BA91-62B3A96DEB0E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git-scm.com/book/en/v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424160" y="4709880"/>
            <a:ext cx="7256160" cy="2150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Version Control and GitHub 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buNone/>
            </a:pPr>
            <a:r>
              <a:rPr lang="en-US" sz="36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GitHub Workshop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214" name="Picture 4" descr="A black and white cat logo&#10;&#10;Description automatically generated"/>
          <p:cNvPicPr/>
          <p:nvPr/>
        </p:nvPicPr>
        <p:blipFill>
          <a:blip r:embed="rId3"/>
          <a:stretch/>
        </p:blipFill>
        <p:spPr>
          <a:xfrm>
            <a:off x="6994440" y="574920"/>
            <a:ext cx="3838320" cy="3838320"/>
          </a:xfrm>
          <a:prstGeom prst="rect">
            <a:avLst/>
          </a:prstGeom>
          <a:ln w="0">
            <a:noFill/>
          </a:ln>
        </p:spPr>
      </p:pic>
      <p:sp>
        <p:nvSpPr>
          <p:cNvPr id="215" name="TextBox 5"/>
          <p:cNvSpPr/>
          <p:nvPr/>
        </p:nvSpPr>
        <p:spPr>
          <a:xfrm>
            <a:off x="9296280" y="5457600"/>
            <a:ext cx="2742840" cy="6463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Cassandra Hui, Ph.D.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25 March 2025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6" name="Straight Arrow Connector 6"/>
          <p:cNvSpPr/>
          <p:nvPr/>
        </p:nvSpPr>
        <p:spPr>
          <a:xfrm>
            <a:off x="5638680" y="297180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7" name="Straight Arrow Connector 7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8" name="Straight Arrow Connector 8"/>
          <p:cNvSpPr/>
          <p:nvPr/>
        </p:nvSpPr>
        <p:spPr>
          <a:xfrm>
            <a:off x="8958240" y="4939560"/>
            <a:ext cx="226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CE2C-A6A7-1BD1-A55E-2FEF8D67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41CD1C21-D840-650F-E42C-7935DEC7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96C9C126-A3C8-3C08-7FFE-6BA4AC1FA52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7352189-BC25-483C-7D34-8223879686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99023D7C-BF8D-B3D3-81C7-18E89CA2A12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F44B5DB2-F0C9-A55B-964C-CE16A59348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8DB64-3022-5B10-BD46-14ECBF833EA4}"/>
              </a:ext>
            </a:extLst>
          </p:cNvPr>
          <p:cNvSpPr/>
          <p:nvPr/>
        </p:nvSpPr>
        <p:spPr>
          <a:xfrm>
            <a:off x="1033411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322280" y="1130940"/>
            <a:ext cx="7287840" cy="12634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26850" y="2794140"/>
            <a:ext cx="3645370" cy="39270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Platform for hosting Git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Online (Remote) and free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Find other repositories (Course Materials)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Personal Portfolio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3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CFF417-C11E-4F7C-AC7E-28E0076EEED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33" name="Picture 3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4966200" y="0"/>
            <a:ext cx="9149997" cy="8809463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4"/>
          <p:cNvSpPr/>
          <p:nvPr/>
        </p:nvSpPr>
        <p:spPr>
          <a:xfrm>
            <a:off x="5860150" y="904500"/>
            <a:ext cx="1477352" cy="22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5" name="Arrow: Right 5"/>
          <p:cNvSpPr/>
          <p:nvPr/>
        </p:nvSpPr>
        <p:spPr>
          <a:xfrm>
            <a:off x="4561657" y="90450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6" name="TextBox 6"/>
          <p:cNvSpPr/>
          <p:nvPr/>
        </p:nvSpPr>
        <p:spPr>
          <a:xfrm>
            <a:off x="2205680" y="821446"/>
            <a:ext cx="2381852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User/Repository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7" name="Rectangle 7"/>
          <p:cNvSpPr/>
          <p:nvPr/>
        </p:nvSpPr>
        <p:spPr>
          <a:xfrm>
            <a:off x="5208406" y="3240505"/>
            <a:ext cx="1477351" cy="137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8" name="Arrow: Right 8"/>
          <p:cNvSpPr/>
          <p:nvPr/>
        </p:nvSpPr>
        <p:spPr>
          <a:xfrm>
            <a:off x="4566420" y="375336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9" name="TextBox 9"/>
          <p:cNvSpPr/>
          <p:nvPr/>
        </p:nvSpPr>
        <p:spPr>
          <a:xfrm>
            <a:off x="3785977" y="3655907"/>
            <a:ext cx="80155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Files</a:t>
            </a:r>
            <a:r>
              <a:rPr lang="en-US" sz="1800" b="1" strike="noStrike" spc="-1" dirty="0">
                <a:solidFill>
                  <a:srgbClr val="000000"/>
                </a:solidFill>
                <a:latin typeface="Tenorite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0" name="Picture 11" descr="A black and white cat logo&#10;&#10;Description automatically generated"/>
          <p:cNvPicPr/>
          <p:nvPr/>
        </p:nvPicPr>
        <p:blipFill>
          <a:blip r:embed="rId4"/>
          <a:stretch/>
        </p:blipFill>
        <p:spPr>
          <a:xfrm>
            <a:off x="448920" y="1942370"/>
            <a:ext cx="554400" cy="55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GitHub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75938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 Definitions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322279" y="2141951"/>
            <a:ext cx="8097293" cy="444784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Repository: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A file of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Clone: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Create an exact copy of your repository on your local computer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Pull: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Pulls new content from a remote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Push: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Pushes new content from your local computer to a remote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Branching: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Duplicates an exact copy a repository in the same repository and allows you to make changes without altering the main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GitHub Pages: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A static site hosting service (website)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14DAA1-CD05-446D-8EF0-F9926FBF6494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  <a:ea typeface="Tenorite"/>
              </a:rPr>
              <a:t>What is a repository?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A file of files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Location where items are stored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on: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Your personal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Remote location 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Both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5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85FE5A-6F60-4415-9530-28E042B4BEA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14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2349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cap="all" spc="148" dirty="0">
                <a:solidFill>
                  <a:srgbClr val="000000"/>
                </a:solidFill>
                <a:latin typeface="Tenorite"/>
              </a:rPr>
              <a:t>Setting up a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DA712C63-EAD1-BAB3-7CA6-67D035D3ABE8}"/>
              </a:ext>
            </a:extLst>
          </p:cNvPr>
          <p:cNvSpPr txBox="1">
            <a:spLocks/>
          </p:cNvSpPr>
          <p:nvPr/>
        </p:nvSpPr>
        <p:spPr>
          <a:xfrm>
            <a:off x="1355411" y="1866378"/>
            <a:ext cx="9882431" cy="485482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Visibility Options:</a:t>
            </a:r>
            <a:endParaRPr lang="en-US" sz="3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Public: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Anyone can see your repository.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Private: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Only you and collaborators can access the repository.</a:t>
            </a:r>
          </a:p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Initialize: </a:t>
            </a:r>
            <a:r>
              <a:rPr lang="en-US" sz="3200" dirty="0">
                <a:solidFill>
                  <a:srgbClr val="0E0E0E"/>
                </a:solidFill>
                <a:effectLst/>
                <a:latin typeface="Tenorite" pitchFamily="2" charset="0"/>
              </a:rPr>
              <a:t>Initializing a repository means setting up a new project folder (repository) for Git to start tracking changes. You can do this on your local computer or when setting up your repository online by adding selected files:</a:t>
            </a:r>
            <a:endParaRPr lang="en-US" sz="3200" b="1" dirty="0">
              <a:solidFill>
                <a:srgbClr val="0E0E0E"/>
              </a:solidFill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Add a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README: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Automatically adds a 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README.md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file to get started.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.</a:t>
            </a:r>
            <a:r>
              <a:rPr lang="en-US" b="1" dirty="0" err="1">
                <a:solidFill>
                  <a:srgbClr val="0E0E0E"/>
                </a:solidFill>
                <a:effectLst/>
                <a:latin typeface="Tenorite" pitchFamily="2" charset="0"/>
              </a:rPr>
              <a:t>gitignore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File: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provides templates for common languages and tools (e.g., Python, Node.js).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License: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lets you select and add a license when creating a repository.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3DB8-DBC4-D6E6-65A3-0B7E9B6BE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>
            <a:extLst>
              <a:ext uri="{FF2B5EF4-FFF2-40B4-BE49-F238E27FC236}">
                <a16:creationId xmlns:a16="http://schemas.microsoft.com/office/drawing/2014/main" id="{7F9149DD-73B9-CBAA-5B22-87298D1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5" y="-477360"/>
            <a:ext cx="7287840" cy="1479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>
            <a:extLst>
              <a:ext uri="{FF2B5EF4-FFF2-40B4-BE49-F238E27FC236}">
                <a16:creationId xmlns:a16="http://schemas.microsoft.com/office/drawing/2014/main" id="{053D50A9-A625-6434-2DA4-9C17E2A45C4F}"/>
              </a:ext>
            </a:extLst>
          </p:cNvPr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16" name="Picture 4" descr="Markdown Basics">
            <a:extLst>
              <a:ext uri="{FF2B5EF4-FFF2-40B4-BE49-F238E27FC236}">
                <a16:creationId xmlns:a16="http://schemas.microsoft.com/office/drawing/2014/main" id="{25EE05D8-E5D5-1F04-E5D5-3D0C775399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0094070" cy="6141787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2">
            <a:extLst>
              <a:ext uri="{FF2B5EF4-FFF2-40B4-BE49-F238E27FC236}">
                <a16:creationId xmlns:a16="http://schemas.microsoft.com/office/drawing/2014/main" id="{1E4E4F98-9014-419D-55D0-1B8ECC8D103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7404101" y="2463800"/>
            <a:ext cx="4787900" cy="4394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25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49" dirty="0" err="1">
                <a:solidFill>
                  <a:srgbClr val="000000"/>
                </a:solidFill>
                <a:latin typeface="Tenorite" pitchFamily="2" charset="0"/>
                <a:ea typeface="Tenorite"/>
              </a:rPr>
              <a:t>README.md</a:t>
            </a:r>
            <a:endParaRPr lang="en-US" sz="2800" b="1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Provides a description of the repository and its purpose.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Helps others (and you!) understand what the project is about and how to use it.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What to Include: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Project title and description.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Installation instructions.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Usage examples.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Contact information or links.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400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30983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419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00833" y="1540701"/>
            <a:ext cx="4934367" cy="518049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3600" b="1" strike="noStrike" spc="49" dirty="0">
                <a:solidFill>
                  <a:srgbClr val="000000"/>
                </a:solidFill>
                <a:latin typeface="Tenorite"/>
                <a:ea typeface="Tenorite"/>
              </a:rPr>
              <a:t>.</a:t>
            </a:r>
            <a:r>
              <a:rPr lang="en-US" sz="3600" b="1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gitignore</a:t>
            </a:r>
            <a:endParaRPr lang="en-US" sz="3600" b="1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Purpose: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Specifies files or file types that Git should ignore (not track).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Why It’s Important: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Prevents unnecessary or sensitive files (e.g., passwords, logs, system files) from being included in your repository.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Examples of Files to Ignore: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Temporary files (e.g.,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DS_Store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*.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tmp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Files with sensitive information (e.g., </a:t>
            </a:r>
            <a:r>
              <a:rPr lang="en-US" sz="2600" dirty="0">
                <a:solidFill>
                  <a:srgbClr val="0E0E0E"/>
                </a:solidFill>
                <a:latin typeface=".AppleSystemUIFontMonospaced"/>
              </a:rPr>
              <a:t>personal files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1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7519B8-800F-4133-882D-6F8868362D46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0" name="Picture 3" descr="What is Git-Ignore and How to Use it? - GeeksforGeeks"/>
          <p:cNvPicPr/>
          <p:nvPr/>
        </p:nvPicPr>
        <p:blipFill>
          <a:blip r:embed="rId3"/>
          <a:stretch/>
        </p:blipFill>
        <p:spPr>
          <a:xfrm>
            <a:off x="5694460" y="1540701"/>
            <a:ext cx="6497540" cy="297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01041" y="1802520"/>
            <a:ext cx="4111639" cy="455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-1" dirty="0">
                <a:solidFill>
                  <a:srgbClr val="000000"/>
                </a:solidFill>
                <a:latin typeface="Tenorite"/>
              </a:rPr>
              <a:t>LICENSE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Specifies how others can use your code.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Protects your work and clarifies usage rights.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1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BA44FF-0BF7-4E3D-AFD9-728C42CAB5AA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4" name="Picture 3" descr="A dev's guide to open source software licensing · GitHub"/>
          <p:cNvPicPr/>
          <p:nvPr/>
        </p:nvPicPr>
        <p:blipFill>
          <a:blip r:embed="rId3"/>
          <a:stretch/>
        </p:blipFill>
        <p:spPr>
          <a:xfrm>
            <a:off x="4612680" y="1152000"/>
            <a:ext cx="7579320" cy="5299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5D5E3B-54D6-A8B7-B0F1-BFF9563ED7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39772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What is a Text Editor?</a:t>
            </a:r>
            <a:b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 text editor is a tool for writing and editing plain text files, essential for coding.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Unlike word processors, text editors don’t add formatting, making them ideal for programming.</a:t>
            </a: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Why do we need a text editor?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Allows you to write, modify, and save source code files (e.g., .md, .R,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Monospaced"/>
              </a:rPr>
              <a:t>.html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5F852-042F-9117-5333-4E87AD1D15FC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07666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 idx="4294967295"/>
          </p:nvPr>
        </p:nvSpPr>
        <p:spPr>
          <a:xfrm>
            <a:off x="7911548" y="136525"/>
            <a:ext cx="4179888" cy="106611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1" strike="noStrike" cap="all" spc="148" dirty="0">
                <a:solidFill>
                  <a:schemeClr val="bg1"/>
                </a:solidFill>
                <a:latin typeface="Tenorite"/>
              </a:rPr>
              <a:t>Outline</a:t>
            </a:r>
            <a:endParaRPr lang="en-US" sz="4000" b="0" strike="noStrike" spc="-1" dirty="0">
              <a:solidFill>
                <a:schemeClr val="bg1"/>
              </a:solidFill>
              <a:latin typeface="Tenorite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4294967295"/>
          </p:nvPr>
        </p:nvSpPr>
        <p:spPr>
          <a:xfrm>
            <a:off x="11204575" y="6356350"/>
            <a:ext cx="987425" cy="36512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74255AF-EED8-4E67-A0AF-1B92EEA79620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34C01-6D04-65D2-6BCB-670FAC965B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36357" y="1086679"/>
            <a:ext cx="6355644" cy="543339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Version Control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 and GitHub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Cloning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Collaboration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Branching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GitHub Pages: Making your own website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105955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 err="1">
                <a:solidFill>
                  <a:srgbClr val="000000"/>
                </a:solidFill>
                <a:latin typeface="Tenorite"/>
                <a:ea typeface="Tenorite"/>
              </a:rPr>
              <a:t>Hands-ON</a:t>
            </a: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: Create a GitHub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Test Repository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1_setup.md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Create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Add a file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Update </a:t>
            </a:r>
            <a:r>
              <a:rPr lang="en-US" b="0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README.md</a:t>
            </a:r>
            <a:endParaRPr lang="en-US" sz="1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19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D9B10E-6A61-4ADF-B35F-7FCEFD5EF29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Create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8A6F44-4445-99CA-A3AD-FCF38496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704664"/>
            <a:ext cx="6400800" cy="501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5A42D-4B6E-AFE7-EA43-0AFD3A65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56" y="136836"/>
            <a:ext cx="8816622" cy="1524240"/>
          </a:xfrm>
        </p:spPr>
        <p:txBody>
          <a:bodyPr/>
          <a:lstStyle/>
          <a:p>
            <a:r>
              <a:rPr lang="en-US" dirty="0"/>
              <a:t>Git as a Version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2B0CA-D9BF-3455-79D5-1D30325FCE6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8342"/>
            <a:ext cx="4910487" cy="3977280"/>
          </a:xfrm>
        </p:spPr>
        <p:txBody>
          <a:bodyPr/>
          <a:lstStyle/>
          <a:p>
            <a:r>
              <a:rPr lang="en-US" sz="3200" dirty="0"/>
              <a:t>Git is a version control system you can use from your terminal or command prompt.</a:t>
            </a:r>
          </a:p>
          <a:p>
            <a:endParaRPr lang="en-US" sz="3200" dirty="0"/>
          </a:p>
          <a:p>
            <a:r>
              <a:rPr lang="en-US" sz="3200" dirty="0"/>
              <a:t>We’ll cover the basics: initializing a repo, tracking changes, committing, and pushing to GitHub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581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F97B-FD2C-AE66-D971-59D8F5F9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473" y="102969"/>
            <a:ext cx="8196147" cy="1524240"/>
          </a:xfrm>
        </p:spPr>
        <p:txBody>
          <a:bodyPr/>
          <a:lstStyle/>
          <a:p>
            <a:r>
              <a:rPr lang="en-US" dirty="0"/>
              <a:t>Git Workflow on a Local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42EB3-3B11-9E03-12E6-EED6568E740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852876"/>
            <a:ext cx="10972440" cy="39772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Initiate a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Edit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files to the staging area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Commit changes</a:t>
            </a:r>
          </a:p>
        </p:txBody>
      </p:sp>
    </p:spTree>
    <p:extLst>
      <p:ext uri="{BB962C8B-B14F-4D97-AF65-F5344CB8AC3E}">
        <p14:creationId xmlns:p14="http://schemas.microsoft.com/office/powerpoint/2010/main" val="290644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C74B4-18BD-9ADD-3AB4-AB581F4C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85D684-B114-77A0-BDB7-30BFB60391B6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76706-B596-E70E-7E32-BC015A6FB528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66ADF8-1CA0-AABF-40CC-29CE6415A8E4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7F029-06D8-DF2E-B31B-5696DF3201D6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21D2BE-7261-F31E-990A-FDADA182C757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D894A6-73FD-7422-4F4C-310ED2CFD2E4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E92-8B43-7D9E-A2D6-003E49D6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11959F-7220-9C1E-2D3E-50085E12301F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642BAD-D724-715D-BE3F-191981087390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5D1C53-F377-B942-382D-EA98C05C9F26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FCB64-41C8-A74C-ABA0-C871DB381905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2CB6E4-DF9A-BD0D-E230-217A0FF19B70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63C51-46BA-D835-D845-F8589304A989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B36ED-2F6C-EFF4-0A8A-B7AAEFC90D7D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</p:spTree>
    <p:extLst>
      <p:ext uri="{BB962C8B-B14F-4D97-AF65-F5344CB8AC3E}">
        <p14:creationId xmlns:p14="http://schemas.microsoft.com/office/powerpoint/2010/main" val="1239399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0EA4-1983-ABA0-C281-549755BA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02E89DF-CA1C-E6A5-7997-6CE046C85483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087C2C9-7D37-2F4E-73E1-4F2209A59D81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45D5B69-A906-A6E9-0025-E0BE4B01C10C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DE869-D8BF-B820-1B57-4A15E123001C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D15E3E-8A81-2422-DCFD-304887AF9B7B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7FFA6E-8867-087E-C911-51BB971179BF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ACCE8-4D46-C147-F704-46000470ECA6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0B3C1-5E07-FF2F-0C5C-874857E6ADFC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768A4-4204-CDD6-28CB-54FF38A80C69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B9652-3868-8DB8-2775-9DE8BF708138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FED56-7239-FD83-32C1-FDB72F68BC04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3102A-F604-D6C9-DFB2-1AE61849BA46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</p:spTree>
    <p:extLst>
      <p:ext uri="{BB962C8B-B14F-4D97-AF65-F5344CB8AC3E}">
        <p14:creationId xmlns:p14="http://schemas.microsoft.com/office/powerpoint/2010/main" val="261585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9F606-7186-DF37-01C8-26457A30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EB8C90E-0C02-C5FD-57EE-3C37333A2463}"/>
              </a:ext>
            </a:extLst>
          </p:cNvPr>
          <p:cNvSpPr/>
          <p:nvPr/>
        </p:nvSpPr>
        <p:spPr>
          <a:xfrm>
            <a:off x="3361037" y="1285103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C2DB40-51D7-B572-11C1-5CC9CA8BC5AB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942E348-0991-F047-2DCB-F78973DB5341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F595349-95DA-45F9-7C41-152484B95D5B}"/>
              </a:ext>
            </a:extLst>
          </p:cNvPr>
          <p:cNvSpPr/>
          <p:nvPr/>
        </p:nvSpPr>
        <p:spPr>
          <a:xfrm rot="10800000">
            <a:off x="1896762" y="2100650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502BC78-481D-4076-547A-547DA55A23FC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7511113-F039-7047-5451-CC89E28CDC63}"/>
              </a:ext>
            </a:extLst>
          </p:cNvPr>
          <p:cNvSpPr/>
          <p:nvPr/>
        </p:nvSpPr>
        <p:spPr>
          <a:xfrm rot="5400000">
            <a:off x="2895598" y="1948250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D36A0-27A2-F56E-4929-64BD2148B702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E0C8F3-736A-3294-682E-DA590F203AA7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E21E2-4250-71B0-B0EB-EB0D3F5A7A23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266C1-7736-5627-8EB9-C60E4AA508E5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B3DF4-F756-7DC5-C596-37847E2D7D6A}"/>
              </a:ext>
            </a:extLst>
          </p:cNvPr>
          <p:cNvSpPr txBox="1"/>
          <p:nvPr/>
        </p:nvSpPr>
        <p:spPr>
          <a:xfrm>
            <a:off x="217996" y="3165490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ED94C-B6B1-3BEB-A029-5BC5EE6D1D0F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7A130-00E9-6920-E110-6011FD62BD8E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752CF-77E2-7628-B51B-6E468F713EFB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256AE-F7D6-EB72-4891-ABD9B934A8F2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9AC57-4464-D1FE-D8CA-AC4E741B68F0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C1932-F782-7E57-DE3B-49DB9DB0F43C}"/>
              </a:ext>
            </a:extLst>
          </p:cNvPr>
          <p:cNvSpPr txBox="1"/>
          <p:nvPr/>
        </p:nvSpPr>
        <p:spPr>
          <a:xfrm>
            <a:off x="122818" y="3819422"/>
            <a:ext cx="20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your changes with a commit message (meta-data) </a:t>
            </a:r>
          </a:p>
        </p:txBody>
      </p:sp>
    </p:spTree>
    <p:extLst>
      <p:ext uri="{BB962C8B-B14F-4D97-AF65-F5344CB8AC3E}">
        <p14:creationId xmlns:p14="http://schemas.microsoft.com/office/powerpoint/2010/main" val="1817630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B3B6-939D-C592-82E7-9001D9D2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86432EF-CEBD-E915-8DE6-0C355E7D05DE}"/>
              </a:ext>
            </a:extLst>
          </p:cNvPr>
          <p:cNvSpPr/>
          <p:nvPr/>
        </p:nvSpPr>
        <p:spPr>
          <a:xfrm>
            <a:off x="3361037" y="1285103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0CD693-6F7A-9FC8-A544-0C847AD3E454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BE7E997-A816-2B12-2756-35A6CD17A479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623EAE-FC6D-E0C7-1EB4-77B6D677A42D}"/>
              </a:ext>
            </a:extLst>
          </p:cNvPr>
          <p:cNvSpPr/>
          <p:nvPr/>
        </p:nvSpPr>
        <p:spPr>
          <a:xfrm rot="10800000">
            <a:off x="1896762" y="2100650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D68BC8B-5577-A041-E0F7-74BE1D328049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6AF8954-5B16-2764-D1B1-F6466789A70E}"/>
              </a:ext>
            </a:extLst>
          </p:cNvPr>
          <p:cNvSpPr/>
          <p:nvPr/>
        </p:nvSpPr>
        <p:spPr>
          <a:xfrm rot="5400000">
            <a:off x="2895598" y="1948250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F46735-012E-AC8C-F4AA-4DFACB14C499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8C430-DFB7-A669-69DC-49E126D53A99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E4FA13-65A3-65D6-C095-80B756E28906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838641-ED35-5524-03A9-65FFA8DF18BA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D0D6A-4328-CEE8-AD1F-F37C2BB5FB12}"/>
              </a:ext>
            </a:extLst>
          </p:cNvPr>
          <p:cNvSpPr txBox="1"/>
          <p:nvPr/>
        </p:nvSpPr>
        <p:spPr>
          <a:xfrm>
            <a:off x="217996" y="3165490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A63A5-6D05-96E3-1AE8-038F80935BAD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577E8-A66E-EF74-DE56-B71ADF9DD7B0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FB79-40B2-5E04-EB1F-68540BECB1B4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AD6AE-AE78-C6F3-6823-D76EE6D46AE3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AD4D9-AB35-D9F6-1D4E-149B5F891F80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45806-CE9B-3672-ABD1-5A38C3B694BD}"/>
              </a:ext>
            </a:extLst>
          </p:cNvPr>
          <p:cNvSpPr txBox="1"/>
          <p:nvPr/>
        </p:nvSpPr>
        <p:spPr>
          <a:xfrm>
            <a:off x="122818" y="3819422"/>
            <a:ext cx="20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your changes with a commit message (meta-data)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556DBE-6367-58C1-AADD-2B99E7E592AC}"/>
              </a:ext>
            </a:extLst>
          </p:cNvPr>
          <p:cNvSpPr/>
          <p:nvPr/>
        </p:nvSpPr>
        <p:spPr>
          <a:xfrm>
            <a:off x="6211333" y="215645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object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1600C6-9D77-F8F3-37D8-75E67A0064D7}"/>
              </a:ext>
            </a:extLst>
          </p:cNvPr>
          <p:cNvSpPr/>
          <p:nvPr/>
        </p:nvSpPr>
        <p:spPr>
          <a:xfrm>
            <a:off x="8225483" y="215644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object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41328E-A571-2A8B-1111-3784A4316FBC}"/>
              </a:ext>
            </a:extLst>
          </p:cNvPr>
          <p:cNvSpPr/>
          <p:nvPr/>
        </p:nvSpPr>
        <p:spPr>
          <a:xfrm>
            <a:off x="10140780" y="215643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480FCB-29BF-CEC0-5CBB-20543A331E8C}"/>
              </a:ext>
            </a:extLst>
          </p:cNvPr>
          <p:cNvSpPr txBox="1"/>
          <p:nvPr/>
        </p:nvSpPr>
        <p:spPr>
          <a:xfrm>
            <a:off x="6713839" y="1298831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980F79-1119-0BFE-6A13-24987814ADE1}"/>
              </a:ext>
            </a:extLst>
          </p:cNvPr>
          <p:cNvSpPr txBox="1"/>
          <p:nvPr/>
        </p:nvSpPr>
        <p:spPr>
          <a:xfrm>
            <a:off x="8668268" y="1285103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F0EDA-974B-FBD0-5792-25CEA0216F18}"/>
              </a:ext>
            </a:extLst>
          </p:cNvPr>
          <p:cNvSpPr txBox="1"/>
          <p:nvPr/>
        </p:nvSpPr>
        <p:spPr>
          <a:xfrm>
            <a:off x="10622697" y="1285103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42548A-7961-C58D-53F1-793EC545CBFC}"/>
              </a:ext>
            </a:extLst>
          </p:cNvPr>
          <p:cNvCxnSpPr>
            <a:endCxn id="23" idx="2"/>
          </p:cNvCxnSpPr>
          <p:nvPr/>
        </p:nvCxnSpPr>
        <p:spPr>
          <a:xfrm flipV="1">
            <a:off x="5544766" y="694791"/>
            <a:ext cx="666567" cy="774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EBA8E7-2DC3-763E-B700-D3F08305792C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978348" y="694790"/>
            <a:ext cx="2471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18E1D49-507C-1DC6-6E96-529F8628A7AA}"/>
              </a:ext>
            </a:extLst>
          </p:cNvPr>
          <p:cNvCxnSpPr>
            <a:stCxn id="25" idx="2"/>
            <a:endCxn id="24" idx="6"/>
          </p:cNvCxnSpPr>
          <p:nvPr/>
        </p:nvCxnSpPr>
        <p:spPr>
          <a:xfrm flipH="1">
            <a:off x="9992498" y="694789"/>
            <a:ext cx="14828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82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0A677E-F667-414A-4C1D-B3D149DB6D5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892800" y="1604520"/>
            <a:ext cx="5689120" cy="39772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GIT ON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19718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848224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A system that records your files over time.</a:t>
            </a: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Collaboration: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Multiple people can work on the same project simultaneously without overwriting each other’s work.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History Tracking: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Keeps a record of changes, so you can revert to earlier versions if something goes wrong.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Example: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“Track changes” in Microsoft Word and  “Undo” feature in any software.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94682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What is Cloning?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1322279" y="2016690"/>
            <a:ext cx="8172449" cy="415299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Create an exact copy of your repository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done: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 the command line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With GitHub Desktop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 can work from your local computer and update your repository: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to move new work to a remote location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Pull to bring new work to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20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400DE2-4E09-42F0-B094-B55B0BD4440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5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5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5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7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8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9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0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1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62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63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4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65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66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7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1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2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73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74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75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6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8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9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0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1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2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3" name="Rectangle: Rounded Corners 6"/>
          <p:cNvSpPr/>
          <p:nvPr/>
        </p:nvSpPr>
        <p:spPr>
          <a:xfrm>
            <a:off x="3807360" y="51354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4" name="Arrow: Right 14"/>
          <p:cNvSpPr/>
          <p:nvPr/>
        </p:nvSpPr>
        <p:spPr>
          <a:xfrm>
            <a:off x="5436360" y="53190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85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86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7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88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89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5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96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9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9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9" name="TextBox 15"/>
          <p:cNvSpPr/>
          <p:nvPr/>
        </p:nvSpPr>
        <p:spPr>
          <a:xfrm>
            <a:off x="3750120" y="5101380"/>
            <a:ext cx="8805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FF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0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4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5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7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9" name="Graphic 28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10" name="TextBox 30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1" name="Graphic 32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12" name="Graphic 34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6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TextBox 38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6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8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9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20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21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22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3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2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6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7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8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9" name="Straight Arrow Connector 44"/>
          <p:cNvSpPr/>
          <p:nvPr/>
        </p:nvSpPr>
        <p:spPr>
          <a:xfrm>
            <a:off x="3043440" y="48866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0" name="Oval 45"/>
          <p:cNvSpPr/>
          <p:nvPr/>
        </p:nvSpPr>
        <p:spPr>
          <a:xfrm>
            <a:off x="2889720" y="46090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1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2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3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4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5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36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7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38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39" name="TextBox 58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TextBox 59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1" name="Arrow: Right 3"/>
          <p:cNvSpPr/>
          <p:nvPr/>
        </p:nvSpPr>
        <p:spPr>
          <a:xfrm rot="2640000">
            <a:off x="2330640" y="4393800"/>
            <a:ext cx="62424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2" name="Rectangle: Rounded Corners 2"/>
          <p:cNvSpPr/>
          <p:nvPr/>
        </p:nvSpPr>
        <p:spPr>
          <a:xfrm>
            <a:off x="173880" y="3076200"/>
            <a:ext cx="2267640" cy="15267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Editing stats 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Writing 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4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7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48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49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50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5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7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8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9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0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1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2" name="Rectangle: Rounded Corners 48"/>
          <p:cNvSpPr/>
          <p:nvPr/>
        </p:nvSpPr>
        <p:spPr>
          <a:xfrm>
            <a:off x="808920" y="441864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3" name="Arrow: Right 49"/>
          <p:cNvSpPr/>
          <p:nvPr/>
        </p:nvSpPr>
        <p:spPr>
          <a:xfrm>
            <a:off x="2437920" y="46026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4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5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6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7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8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69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0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71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3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75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6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8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84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5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86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7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8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9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0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1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2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3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4" name="Straight Arrow Connector 44"/>
          <p:cNvSpPr/>
          <p:nvPr/>
        </p:nvSpPr>
        <p:spPr>
          <a:xfrm>
            <a:off x="3043440" y="41882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5" name="Oval 45"/>
          <p:cNvSpPr/>
          <p:nvPr/>
        </p:nvSpPr>
        <p:spPr>
          <a:xfrm>
            <a:off x="2889720" y="39106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6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97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8" name="Rectangle: Rounded Corners 48"/>
          <p:cNvSpPr/>
          <p:nvPr/>
        </p:nvSpPr>
        <p:spPr>
          <a:xfrm>
            <a:off x="808920" y="381096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More 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9" name="Arrow: Right 49"/>
          <p:cNvSpPr/>
          <p:nvPr/>
        </p:nvSpPr>
        <p:spPr>
          <a:xfrm>
            <a:off x="2437920" y="399456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0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1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2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3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4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405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6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407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08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9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0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11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12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6CF6-C5A3-C5F8-23C8-9D84930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29CC95-8848-E6EF-032E-E97027D94F0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4272172"/>
          </a:xfrm>
        </p:spPr>
        <p:txBody>
          <a:bodyPr/>
          <a:lstStyle/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Why We </a:t>
            </a: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Will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Use Visual Studio Code?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Visual Studio Code (VS Code)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is one of the most popular text editors for developers. Here’s why we recommend it: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Free and Cross-Platform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 lvl="7"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Available for Windows, macOS, and Linux and completely free.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Beginner-Friendly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Easy to install and set up.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Shows folders and makes it easy to add any type of file.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3.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 Powerful Features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	Syntax Highlighting and Autocomplete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Highlights code based on the programming language and built in code completions. 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Built-In Git Integration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8700-2889-04F7-C165-640D70933BCF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70647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F623-0679-1106-A0AE-4C973A7A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27" y="0"/>
            <a:ext cx="4179240" cy="914400"/>
          </a:xfrm>
        </p:spPr>
        <p:txBody>
          <a:bodyPr/>
          <a:lstStyle/>
          <a:p>
            <a:r>
              <a:rPr lang="en-US" dirty="0"/>
              <a:t>Text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59FA7-B8A5-F724-B0E8-1771D914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26" y="0"/>
            <a:ext cx="2933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EF7A-7F55-9631-D442-024EF558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78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4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034507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Hands-On: Cloning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1322280" y="1954060"/>
            <a:ext cx="7287840" cy="42156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Working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  <a:hlinkClick r:id="rId3"/>
              </a:rPr>
              <a:t>VS Code</a:t>
            </a:r>
            <a:endParaRPr lang="en-US" b="0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3_cloning.md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GitHub Desktop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Clone your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Edit/add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2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51D16A-0B9E-4D77-893E-57BC8E6DD3FF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39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7B9E-ECDC-99AE-0332-451465FF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>
            <a:extLst>
              <a:ext uri="{FF2B5EF4-FFF2-40B4-BE49-F238E27FC236}">
                <a16:creationId xmlns:a16="http://schemas.microsoft.com/office/drawing/2014/main" id="{34EDADC6-223F-978E-E887-F48E66F6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>
            <a:extLst>
              <a:ext uri="{FF2B5EF4-FFF2-40B4-BE49-F238E27FC236}">
                <a16:creationId xmlns:a16="http://schemas.microsoft.com/office/drawing/2014/main" id="{39CE333A-3F1E-175C-0B53-81A3B51B1FC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22280" y="3021496"/>
            <a:ext cx="3945240" cy="314818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Example: Google Docs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3" name="PlaceHolder 3">
            <a:extLst>
              <a:ext uri="{FF2B5EF4-FFF2-40B4-BE49-F238E27FC236}">
                <a16:creationId xmlns:a16="http://schemas.microsoft.com/office/drawing/2014/main" id="{7EEFE8EA-14BF-3F25-89B0-DFBCB50CBEA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9A473A-6ED3-6396-CE8C-B880CB200C6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71480" y="447120"/>
            <a:ext cx="6657840" cy="60955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44497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Clone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27C4B-CB19-D98C-240A-3E85A3DED42C}"/>
              </a:ext>
            </a:extLst>
          </p:cNvPr>
          <p:cNvSpPr txBox="1"/>
          <p:nvPr/>
        </p:nvSpPr>
        <p:spPr>
          <a:xfrm>
            <a:off x="1322318" y="3429000"/>
            <a:ext cx="8923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Work Together Easily: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GitHub allows multiple people to work on the same project simultaneously by syncing changes through repositories.</a:t>
            </a:r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4139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417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27473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86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09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98445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489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8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7431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/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14607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835620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227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151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299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88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73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417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4695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42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7D0C-3EFA-7311-0A55-2CCACE57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7185"/>
          </a:xfrm>
        </p:spPr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096B-22CE-5E19-5765-9B6C39918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916482"/>
            <a:ext cx="8047080" cy="45344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Share and Work Together: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GitHub makes it easy to collaborate by allowing multiple people to work on the same project at the same time, sharing changes through repositories.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Syncing is Key: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Always pull the latest changes from the repository before you start working to ensure you’re up to date with your team’s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Track and Communicate Changes:</a:t>
            </a:r>
            <a:r>
              <a:rPr lang="en-US" sz="24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Use clear commit messages to describe your updates so everyone understands what’s been changed and why.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3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560440"/>
          </a:xfrm>
        </p:spPr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-62494"/>
            <a:ext cx="9988062" cy="695963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5955324" y="2162233"/>
            <a:ext cx="961292" cy="349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>
            <a:off x="6916616" y="2162233"/>
            <a:ext cx="691661" cy="41452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5955324" y="2511851"/>
            <a:ext cx="1652953" cy="35112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6" y="0"/>
            <a:ext cx="10036195" cy="6895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459416" y="2409093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059722" y="3324893"/>
            <a:ext cx="482990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871508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3565" y="0"/>
            <a:ext cx="9992402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48692" y="1360570"/>
            <a:ext cx="4073204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sz="2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D4F-FDC9-C61C-0944-6E1E5EB5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391024"/>
            <a:ext cx="7288282" cy="1437776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9C7-CF46-89C4-2348-DEFE37EB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4_collaborate.md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Add a collaborator to your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Make conflicting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Resolve conflicts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6221-298C-9C94-2F08-63C04A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3C836-C36F-EB5F-8D34-97336370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8303623-D4CA-69DF-DD1E-522EED2C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FBB90492-B950-FB9A-A58C-AF18A661C0B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AB892D7B-DEA5-7E95-6F25-4B76B503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63D208B9-A483-5D5F-6618-7C2F175751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8C172EC4-AF54-E67B-1733-CFA8846E3AA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2D8374-1385-FEC3-64E7-9C7C97698B3F}"/>
              </a:ext>
            </a:extLst>
          </p:cNvPr>
          <p:cNvSpPr/>
          <p:nvPr/>
        </p:nvSpPr>
        <p:spPr>
          <a:xfrm>
            <a:off x="5088835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96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12091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50" y="1921784"/>
            <a:ext cx="3031587" cy="44627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002843"/>
            <a:ext cx="6700911" cy="329635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) is the default branch created and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599" y="406809"/>
            <a:ext cx="5066453" cy="25960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44625"/>
          </a:xfrm>
        </p:spPr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68768"/>
            <a:ext cx="7288212" cy="4001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Helps avoid conflicts by isolating changes in dedicated branches.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91517"/>
          </a:xfrm>
        </p:spPr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10154"/>
            <a:ext cx="7288212" cy="40599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618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062" y="1910862"/>
            <a:ext cx="6926872" cy="425926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68778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33600"/>
            <a:ext cx="7288212" cy="403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5_branching.md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0490"/>
            <a:ext cx="7288282" cy="729788"/>
          </a:xfrm>
        </p:spPr>
        <p:txBody>
          <a:bodyPr>
            <a:normAutofit/>
          </a:bodyPr>
          <a:lstStyle/>
          <a:p>
            <a:r>
              <a:rPr lang="en-US" sz="3200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62015" cy="703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2062" y="1207477"/>
            <a:ext cx="580292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718" y="-290385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37"/>
            <a:ext cx="12192000" cy="7918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07906-5B5F-D317-6506-EE77806C1251}"/>
              </a:ext>
            </a:extLst>
          </p:cNvPr>
          <p:cNvSpPr txBox="1"/>
          <p:nvPr/>
        </p:nvSpPr>
        <p:spPr>
          <a:xfrm>
            <a:off x="328244" y="5940850"/>
            <a:ext cx="495495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a complete GitHub Pages Site with Markdown</a:t>
            </a:r>
          </a:p>
        </p:txBody>
      </p:sp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17088" cy="819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42367-8DAE-013E-FCE1-95899019C7D4}"/>
              </a:ext>
            </a:extLst>
          </p:cNvPr>
          <p:cNvSpPr txBox="1"/>
          <p:nvPr/>
        </p:nvSpPr>
        <p:spPr>
          <a:xfrm>
            <a:off x="504092" y="5521145"/>
            <a:ext cx="4173416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GitHub Pages with HTML—For Example, by rendering an R markdown file.</a:t>
            </a:r>
          </a:p>
        </p:txBody>
      </p:sp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476F-F071-88E8-1501-9DA96437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BCC43E2-D00A-DC93-1A18-EB213DF3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75D79F8-5AAC-8EB1-55A4-965F6BA735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7F4E35E7-2D97-AB06-AA00-2B2E383046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32E771D0-0E27-8E55-10C4-07D3F021B7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93AF4BF-0E4F-1668-0877-6837F4B9CA3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CC1F38-23C4-FC21-45AA-73753E636248}"/>
              </a:ext>
            </a:extLst>
          </p:cNvPr>
          <p:cNvSpPr/>
          <p:nvPr/>
        </p:nvSpPr>
        <p:spPr>
          <a:xfrm>
            <a:off x="6422580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04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041" y="60739"/>
            <a:ext cx="7288282" cy="587425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7067103" cy="570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117231" y="791184"/>
            <a:ext cx="5099538" cy="540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09455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831098" y="1660005"/>
            <a:ext cx="9859108" cy="471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61BA-905D-752B-9330-70977C64CD91}"/>
              </a:ext>
            </a:extLst>
          </p:cNvPr>
          <p:cNvSpPr txBox="1"/>
          <p:nvPr/>
        </p:nvSpPr>
        <p:spPr>
          <a:xfrm>
            <a:off x="6199934" y="3821299"/>
            <a:ext cx="4173416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 have provided some template files for you to edit to create your own website. Let’s go through the files.</a:t>
            </a:r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4595446"/>
            <a:ext cx="6928703" cy="1574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sz="2400" b="0" dirty="0">
                <a:ea typeface="+mn-lt"/>
                <a:cs typeface="+mn-lt"/>
              </a:rPr>
              <a:t>a computer language that's used to structure and define the content of a web page.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9" y="136526"/>
            <a:ext cx="8962551" cy="36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910FDF02-BDE0-2D6F-E067-B24C81C7E9D6}"/>
              </a:ext>
            </a:extLst>
          </p:cNvPr>
          <p:cNvSpPr/>
          <p:nvPr/>
        </p:nvSpPr>
        <p:spPr>
          <a:xfrm rot="5400000" flipH="1">
            <a:off x="8704165" y="2519786"/>
            <a:ext cx="2785752" cy="2004646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B6C81-9DF0-E0B0-8822-0F83EA9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18" y="4925495"/>
            <a:ext cx="2933700" cy="63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3CA9B2-65FE-9E16-DB85-A46ADDCF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84" y="2345307"/>
            <a:ext cx="549878" cy="5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" t="16538" r="19981" b="27719"/>
          <a:stretch/>
        </p:blipFill>
        <p:spPr>
          <a:xfrm>
            <a:off x="3101156" y="0"/>
            <a:ext cx="9043853" cy="3985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9923" y="4570933"/>
            <a:ext cx="10492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8917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586" y="1617785"/>
            <a:ext cx="3141704" cy="4738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/>
              <a:t>JS (JavaScript) are files that contain JavaScript code for execution on web pages.</a:t>
            </a:r>
          </a:p>
          <a:p>
            <a:endParaRPr lang="en-US" sz="2400" b="0" dirty="0"/>
          </a:p>
          <a:p>
            <a:r>
              <a:rPr lang="en-US" sz="2400" b="0" dirty="0"/>
              <a:t>In this case we only have one code that causes the menu to fold into a “hamburger” style on a mobile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7" r="43153"/>
          <a:stretch/>
        </p:blipFill>
        <p:spPr>
          <a:xfrm>
            <a:off x="3542730" y="-12024"/>
            <a:ext cx="8649269" cy="3442985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11471" y="3237449"/>
            <a:ext cx="2112927" cy="360125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3537043"/>
            <a:ext cx="4238565" cy="1853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09031" y="3352799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>
            <a:cxnSpLocks/>
          </p:cNvCxnSpPr>
          <p:nvPr/>
        </p:nvCxnSpPr>
        <p:spPr>
          <a:xfrm>
            <a:off x="4226685" y="3352799"/>
            <a:ext cx="2656335" cy="18424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226685" y="3537043"/>
            <a:ext cx="2656335" cy="183334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7B4C-05AA-8615-AF0E-95929E2A0616}"/>
              </a:ext>
            </a:extLst>
          </p:cNvPr>
          <p:cNvSpPr txBox="1"/>
          <p:nvPr/>
        </p:nvSpPr>
        <p:spPr>
          <a:xfrm>
            <a:off x="2441331" y="5025403"/>
            <a:ext cx="208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bulma.io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431486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6_website.md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B52-B29D-15E6-398C-1DDA605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18" y="282214"/>
            <a:ext cx="7288282" cy="986009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AA6E-7132-F515-8012-1B48FFC2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129F-517B-E5F4-34AE-AD4283F7A0A8}"/>
              </a:ext>
            </a:extLst>
          </p:cNvPr>
          <p:cNvSpPr txBox="1"/>
          <p:nvPr/>
        </p:nvSpPr>
        <p:spPr>
          <a:xfrm>
            <a:off x="1104901" y="2493963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72264-30E4-3E2A-D3CD-5A8D36E7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3720"/>
            <a:ext cx="7772400" cy="56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4882-C016-FA56-48DB-0A12A208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3A44F66-FDB7-BFDD-418F-D3091D35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A2DEDFE-DCEB-AB6D-72B3-44A7BC95070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BAC65308-5993-4AD5-B79B-B41A56BBD4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524C319A-3E52-C094-3D97-B77D21BEF7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1B2AAB2A-2963-BE6E-43DF-7874757DE2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166EB-7B21-2F4E-153D-47ABEFF54337}"/>
              </a:ext>
            </a:extLst>
          </p:cNvPr>
          <p:cNvSpPr/>
          <p:nvPr/>
        </p:nvSpPr>
        <p:spPr>
          <a:xfrm>
            <a:off x="7734694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THANK YOU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267080" y="3238200"/>
            <a:ext cx="4179240" cy="284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49">
                <a:solidFill>
                  <a:srgbClr val="FFFFFF"/>
                </a:solidFill>
                <a:latin typeface="Tenorite"/>
              </a:rPr>
              <a:t>References: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3"/>
              </a:rPr>
              <a:t>https://docs.github.com/en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4"/>
              </a:rPr>
              <a:t>https://git-scm.com/book/en/v2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23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3A6018-8CE5-4C9D-A964-F0AEF0046CE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A4F1-02BA-EB53-795C-AFFD4FCE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643E5F8-6249-69B8-8864-A66AF377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E16B395B-A6C5-6347-75C3-746339F9CF1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C0FF6BC-31C6-6BB5-5223-25D95EAFB3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86436075-C55A-B1E8-A3B6-7B6BE7C9527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9C73AF84-EB46-FA03-5031-5A25904BE6D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C14BC-A00F-81DB-3567-EBFF3E9CC60C}"/>
              </a:ext>
            </a:extLst>
          </p:cNvPr>
          <p:cNvSpPr/>
          <p:nvPr/>
        </p:nvSpPr>
        <p:spPr>
          <a:xfrm>
            <a:off x="903988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2009</TotalTime>
  <Words>2607</Words>
  <Application>Microsoft Macintosh PowerPoint</Application>
  <PresentationFormat>Widescreen</PresentationFormat>
  <Paragraphs>506</Paragraphs>
  <Slides>80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.AppleSystemUIFont</vt:lpstr>
      <vt:lpstr>.AppleSystemUIFontMonospaced</vt:lpstr>
      <vt:lpstr>Arial</vt:lpstr>
      <vt:lpstr>Calibri</vt:lpstr>
      <vt:lpstr>Courier New</vt:lpstr>
      <vt:lpstr>Symbol</vt:lpstr>
      <vt:lpstr>Tenorite</vt:lpstr>
      <vt:lpstr>Times New Roman</vt:lpstr>
      <vt:lpstr>Wingdings</vt:lpstr>
      <vt:lpstr>Office Theme</vt:lpstr>
      <vt:lpstr>Office Theme</vt:lpstr>
      <vt:lpstr>Office Theme</vt:lpstr>
      <vt:lpstr>Office Theme</vt:lpstr>
      <vt:lpstr>Version Control and GitHub  GitHub Workshop</vt:lpstr>
      <vt:lpstr>Outline</vt:lpstr>
      <vt:lpstr>Version Control</vt:lpstr>
      <vt:lpstr>Version Control</vt:lpstr>
      <vt:lpstr>Git</vt:lpstr>
      <vt:lpstr>Git</vt:lpstr>
      <vt:lpstr>Git</vt:lpstr>
      <vt:lpstr>Git</vt:lpstr>
      <vt:lpstr>Git</vt:lpstr>
      <vt:lpstr>Git</vt:lpstr>
      <vt:lpstr>GitHub</vt:lpstr>
      <vt:lpstr>GitHub</vt:lpstr>
      <vt:lpstr>GitHub Definitions</vt:lpstr>
      <vt:lpstr>What is a repository?</vt:lpstr>
      <vt:lpstr>Setting up a Repository</vt:lpstr>
      <vt:lpstr>GitHub</vt:lpstr>
      <vt:lpstr>GitHub</vt:lpstr>
      <vt:lpstr>GitHub</vt:lpstr>
      <vt:lpstr>PowerPoint Presentation</vt:lpstr>
      <vt:lpstr>Hands-ON: Create a GitHub Repository</vt:lpstr>
      <vt:lpstr>Create a Repository</vt:lpstr>
      <vt:lpstr>Git as a Version Control</vt:lpstr>
      <vt:lpstr>Git Workflow on a Local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Cloning?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PowerPoint Presentation</vt:lpstr>
      <vt:lpstr>Text Editor</vt:lpstr>
      <vt:lpstr>Hands-On: Cloning</vt:lpstr>
      <vt:lpstr>Clone a Repository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Collaboration</vt:lpstr>
      <vt:lpstr>Cloning Other Repositories</vt:lpstr>
      <vt:lpstr>PowerPoint Presentation</vt:lpstr>
      <vt:lpstr>PowerPoint Presentation</vt:lpstr>
      <vt:lpstr>Resolving Conflicts</vt:lpstr>
      <vt:lpstr>Collaborate</vt:lpstr>
      <vt:lpstr>Collaborate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Templates</vt:lpstr>
      <vt:lpstr>GitHub Pages</vt:lpstr>
      <vt:lpstr>Create a GitHub Page</vt:lpstr>
      <vt:lpstr>Learn More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Cassandra K Hui</cp:lastModifiedBy>
  <cp:revision>827</cp:revision>
  <dcterms:created xsi:type="dcterms:W3CDTF">2024-10-17T20:30:32Z</dcterms:created>
  <dcterms:modified xsi:type="dcterms:W3CDTF">2025-03-25T18:49:02Z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18</vt:i4>
  </property>
  <property fmtid="{D5CDD505-2E9C-101B-9397-08002B2CF9AE}" pid="5" name="PresentationFormat">
    <vt:lpwstr>Widescreen</vt:lpwstr>
  </property>
  <property fmtid="{D5CDD505-2E9C-101B-9397-08002B2CF9AE}" pid="6" name="Slides">
    <vt:i4>24</vt:i4>
  </property>
</Properties>
</file>